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29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2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1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3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2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1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46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4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14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AAEB8-F950-406A-A41E-429910FE59DD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0356F-99F0-406E-8A11-9D4671F4D0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1245797"/>
              </p:ext>
            </p:extLst>
          </p:nvPr>
        </p:nvGraphicFramePr>
        <p:xfrm>
          <a:off x="152400" y="911059"/>
          <a:ext cx="6477000" cy="1577515"/>
        </p:xfrm>
        <a:graphic>
          <a:graphicData uri="http://schemas.openxmlformats.org/drawingml/2006/table">
            <a:tbl>
              <a:tblPr/>
              <a:tblGrid>
                <a:gridCol w="1285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2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608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Behavior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6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Friday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439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Behavior Notes:</a:t>
                      </a:r>
                      <a:r>
                        <a:rPr kumimoji="0" lang="en-US" sz="1100" b="0" i="0" u="none" strike="noStrike" kern="1200" cap="none" spc="0" normalizeH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itchFamily="34" charset="0"/>
                          <a:ea typeface="+mn-ea"/>
                          <a:cs typeface="+mn-cs"/>
                        </a:rPr>
                        <a:t>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630" marR="626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668562"/>
              </p:ext>
            </p:extLst>
          </p:nvPr>
        </p:nvGraphicFramePr>
        <p:xfrm>
          <a:off x="152400" y="2596438"/>
          <a:ext cx="6486557" cy="3872942"/>
        </p:xfrm>
        <a:graphic>
          <a:graphicData uri="http://schemas.openxmlformats.org/drawingml/2006/table">
            <a:tbl>
              <a:tblPr/>
              <a:tblGrid>
                <a:gridCol w="3905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749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29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Phonograms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5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Please practice saying and writing the following phonograms: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ar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ough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ai, ay, er,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oa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ck,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ea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igh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ng, f, p, r,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ee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ow, oy, ci, </a:t>
                      </a:r>
                      <a:r>
                        <a:rPr lang="en-US" sz="1300" kern="120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eo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tch</a:t>
                      </a:r>
                      <a:r>
                        <a:rPr lang="en-US" sz="1300" b="1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Students will take a phonogram</a:t>
                      </a:r>
                      <a:r>
                        <a:rPr lang="en-US" sz="13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, spelling, and dictation test </a:t>
                      </a:r>
                      <a:r>
                        <a:rPr lang="en-US" sz="13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on Friday. </a:t>
                      </a:r>
                      <a:endParaRPr lang="en-US" sz="1300" dirty="0">
                        <a:latin typeface="Century Gothic" panose="020B0502020202020204" pitchFamily="34" charset="0"/>
                        <a:ea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latin typeface="Century Gothic" panose="020B0502020202020204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dirty="0">
                        <a:latin typeface="Century Gothic" pitchFamily="34" charset="0"/>
                        <a:ea typeface="Times New Roman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7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Spelling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hold, drill, army, pretty, stole, income, bought, paid, pay, enter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railroad, unable, ticket, account, driven, real, recover, mountain, speak, past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Practice spelling and writing the following words: might, contract, deal, almost, all, brought, bring, less, event, off</a:t>
                      </a: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 panose="020F0502020204030204" pitchFamily="34" charset="0"/>
                        </a:rPr>
                        <a:t>Practice all 30 words for our spelling test tomorrow.</a:t>
                      </a:r>
                      <a:r>
                        <a:rPr lang="en-US" sz="1200" kern="120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71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latin typeface="Century Gothic"/>
                          <a:ea typeface="Times New Roman"/>
                        </a:rPr>
                        <a:t>Reading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3112" marR="63112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1" dirty="0">
                          <a:latin typeface="Century Gothic" panose="020B0502020202020204" pitchFamily="34" charset="0"/>
                          <a:ea typeface="Times New Roman"/>
                        </a:rPr>
                        <a:t>Complete your</a:t>
                      </a:r>
                      <a:r>
                        <a:rPr lang="en-US" sz="1400" b="1" baseline="0" dirty="0">
                          <a:latin typeface="Century Gothic" panose="020B0502020202020204" pitchFamily="34" charset="0"/>
                          <a:ea typeface="Times New Roman"/>
                        </a:rPr>
                        <a:t> nightly fluency homework *SEE BACK*</a:t>
                      </a:r>
                      <a:endParaRPr lang="en-US" sz="14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171450" marR="0" indent="-1714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Read 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for 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15-20 minutes</a:t>
                      </a:r>
                      <a:r>
                        <a:rPr lang="en-US" sz="1400" b="0" baseline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 and r</a:t>
                      </a:r>
                      <a:r>
                        <a:rPr lang="en-US" sz="1400" b="0" dirty="0">
                          <a:latin typeface="Century Gothic" panose="020B0502020202020204" pitchFamily="34" charset="0"/>
                          <a:ea typeface="Times New Roman"/>
                          <a:cs typeface="Calibri" panose="020F0502020204030204" pitchFamily="34" charset="0"/>
                        </a:rPr>
                        <a:t>ecord your reading in the space provided below.</a:t>
                      </a:r>
                      <a:endParaRPr lang="en-US" sz="1400" dirty="0">
                        <a:latin typeface="Century Gothic" panose="020B050202020202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3112" marR="631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027369"/>
              </p:ext>
            </p:extLst>
          </p:nvPr>
        </p:nvGraphicFramePr>
        <p:xfrm>
          <a:off x="152400" y="6587080"/>
          <a:ext cx="6477000" cy="1905820"/>
        </p:xfrm>
        <a:graphic>
          <a:graphicData uri="http://schemas.openxmlformats.org/drawingml/2006/table">
            <a:tbl>
              <a:tblPr/>
              <a:tblGrid>
                <a:gridCol w="9591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6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5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Title of Book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Who read? (circle one)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Monday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Tuesday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Wednesday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Thursday 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entury Gothic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student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entury Gothic"/>
                          <a:ea typeface="Times New Roman"/>
                        </a:rPr>
                        <a:t>parent</a:t>
                      </a:r>
                      <a:endParaRPr lang="en-US" sz="1100" dirty="0">
                        <a:latin typeface="Times New Roman"/>
                        <a:ea typeface="Times New Roman"/>
                      </a:endParaRPr>
                    </a:p>
                  </a:txBody>
                  <a:tcPr marL="62855" marR="6285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046756" y="76200"/>
            <a:ext cx="27350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Name: __________________________</a:t>
            </a:r>
            <a:endParaRPr kumimoji="0" lang="en-US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861060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itchFamily="34" charset="0"/>
                <a:ea typeface="Times New Roman" pitchFamily="18" charset="0"/>
                <a:cs typeface="Arial" pitchFamily="34" charset="0"/>
              </a:rPr>
              <a:t>Parent Signature: _________________________________________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7868"/>
            <a:ext cx="19623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entury Gothic" pitchFamily="34" charset="0"/>
                <a:cs typeface="Arial" pitchFamily="34" charset="0"/>
              </a:rPr>
              <a:t>April 15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 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– 19</a:t>
            </a:r>
            <a:r>
              <a:rPr lang="en-US" baseline="30000" dirty="0">
                <a:latin typeface="Century Gothic" pitchFamily="34" charset="0"/>
                <a:cs typeface="Arial" pitchFamily="34" charset="0"/>
              </a:rPr>
              <a:t>th</a:t>
            </a:r>
            <a:r>
              <a:rPr lang="en-US" dirty="0">
                <a:latin typeface="Century Gothic" pitchFamily="34" charset="0"/>
                <a:cs typeface="Arial" pitchFamily="34" charset="0"/>
              </a:rPr>
              <a:t>   </a:t>
            </a:r>
            <a:endParaRPr kumimoji="0" 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17" descr="Untitled-8-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7700" y="318334"/>
            <a:ext cx="5486400" cy="66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21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6DB01E7D76F3647BAACFED3AED97A46" ma:contentTypeVersion="12" ma:contentTypeDescription="Create a new document." ma:contentTypeScope="" ma:versionID="2040f9753db017da293cfe861c2b917c">
  <xsd:schema xmlns:xsd="http://www.w3.org/2001/XMLSchema" xmlns:xs="http://www.w3.org/2001/XMLSchema" xmlns:p="http://schemas.microsoft.com/office/2006/metadata/properties" xmlns:ns3="38697765-3bed-4d69-9511-ec406b36c8e3" xmlns:ns4="7dcbfd5f-64fe-4e0d-a46a-75a0f209a845" targetNamespace="http://schemas.microsoft.com/office/2006/metadata/properties" ma:root="true" ma:fieldsID="3eb5a85e872d68d95162d0f8ce7b63b6" ns3:_="" ns4:_="">
    <xsd:import namespace="38697765-3bed-4d69-9511-ec406b36c8e3"/>
    <xsd:import namespace="7dcbfd5f-64fe-4e0d-a46a-75a0f209a84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697765-3bed-4d69-9511-ec406b36c8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cbfd5f-64fe-4e0d-a46a-75a0f209a84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2C8A3B-B721-4A0A-B822-EC35C62A34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8697765-3bed-4d69-9511-ec406b36c8e3"/>
    <ds:schemaRef ds:uri="7dcbfd5f-64fe-4e0d-a46a-75a0f209a8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D725B7-BEE6-4003-99C6-12A2045067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DCD4BB-0AD3-4721-81A8-8D03B8303299}">
  <ds:schemaRefs>
    <ds:schemaRef ds:uri="http://www.w3.org/XML/1998/namespace"/>
    <ds:schemaRef ds:uri="38697765-3bed-4d69-9511-ec406b36c8e3"/>
    <ds:schemaRef ds:uri="http://purl.org/dc/terms/"/>
    <ds:schemaRef ds:uri="http://schemas.microsoft.com/office/2006/documentManagement/types"/>
    <ds:schemaRef ds:uri="7dcbfd5f-64fe-4e0d-a46a-75a0f209a845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1125</TotalTime>
  <Words>228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Neal, Angie</dc:creator>
  <cp:lastModifiedBy>Douglas, Tammy</cp:lastModifiedBy>
  <cp:revision>122</cp:revision>
  <cp:lastPrinted>2017-04-17T22:27:48Z</cp:lastPrinted>
  <dcterms:created xsi:type="dcterms:W3CDTF">2015-10-21T22:34:56Z</dcterms:created>
  <dcterms:modified xsi:type="dcterms:W3CDTF">2024-04-09T21:44:33Z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0x01010046DB01E7D76F3647BAACFED3AED97A46</vt:lpwstr>
  </property>
</Properties>
</file>